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8" r:id="rId4"/>
    <p:sldId id="257" r:id="rId5"/>
    <p:sldId id="266" r:id="rId6"/>
    <p:sldId id="260" r:id="rId7"/>
    <p:sldId id="263" r:id="rId8"/>
    <p:sldId id="259" r:id="rId9"/>
    <p:sldId id="261" r:id="rId10"/>
    <p:sldId id="26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94660"/>
  </p:normalViewPr>
  <p:slideViewPr>
    <p:cSldViewPr snapToGrid="0">
      <p:cViewPr varScale="1">
        <p:scale>
          <a:sx n="92" d="100"/>
          <a:sy n="92" d="100"/>
        </p:scale>
        <p:origin x="40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04E2EDC1-0EA0-4359-8F3D-A0AA5924932F}" type="datetimeFigureOut">
              <a:rPr lang="en-US" smtClean="0"/>
              <a:t>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FF541-D7C8-432D-858E-AA795F86A078}"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95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E2EDC1-0EA0-4359-8F3D-A0AA5924932F}" type="datetimeFigureOut">
              <a:rPr lang="en-US" smtClean="0"/>
              <a:t>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FF541-D7C8-432D-858E-AA795F86A078}" type="slidenum">
              <a:rPr lang="en-US" smtClean="0"/>
              <a:t>‹#›</a:t>
            </a:fld>
            <a:endParaRPr lang="en-US"/>
          </a:p>
        </p:txBody>
      </p:sp>
    </p:spTree>
    <p:extLst>
      <p:ext uri="{BB962C8B-B14F-4D97-AF65-F5344CB8AC3E}">
        <p14:creationId xmlns:p14="http://schemas.microsoft.com/office/powerpoint/2010/main" val="659404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E2EDC1-0EA0-4359-8F3D-A0AA5924932F}" type="datetimeFigureOut">
              <a:rPr lang="en-US" smtClean="0"/>
              <a:t>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FF541-D7C8-432D-858E-AA795F86A078}"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992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E2EDC1-0EA0-4359-8F3D-A0AA5924932F}" type="datetimeFigureOut">
              <a:rPr lang="en-US" smtClean="0"/>
              <a:t>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FF541-D7C8-432D-858E-AA795F86A078}" type="slidenum">
              <a:rPr lang="en-US" smtClean="0"/>
              <a:t>‹#›</a:t>
            </a:fld>
            <a:endParaRPr lang="en-US"/>
          </a:p>
        </p:txBody>
      </p:sp>
    </p:spTree>
    <p:extLst>
      <p:ext uri="{BB962C8B-B14F-4D97-AF65-F5344CB8AC3E}">
        <p14:creationId xmlns:p14="http://schemas.microsoft.com/office/powerpoint/2010/main" val="2145498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E2EDC1-0EA0-4359-8F3D-A0AA5924932F}" type="datetimeFigureOut">
              <a:rPr lang="en-US" smtClean="0"/>
              <a:t>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FF541-D7C8-432D-858E-AA795F86A078}"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9776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4E2EDC1-0EA0-4359-8F3D-A0AA5924932F}" type="datetimeFigureOut">
              <a:rPr lang="en-US" smtClean="0"/>
              <a:t>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FF541-D7C8-432D-858E-AA795F86A078}" type="slidenum">
              <a:rPr lang="en-US" smtClean="0"/>
              <a:t>‹#›</a:t>
            </a:fld>
            <a:endParaRPr lang="en-US"/>
          </a:p>
        </p:txBody>
      </p:sp>
    </p:spTree>
    <p:extLst>
      <p:ext uri="{BB962C8B-B14F-4D97-AF65-F5344CB8AC3E}">
        <p14:creationId xmlns:p14="http://schemas.microsoft.com/office/powerpoint/2010/main" val="1342856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4E2EDC1-0EA0-4359-8F3D-A0AA5924932F}" type="datetimeFigureOut">
              <a:rPr lang="en-US" smtClean="0"/>
              <a:t>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1FF541-D7C8-432D-858E-AA795F86A078}" type="slidenum">
              <a:rPr lang="en-US" smtClean="0"/>
              <a:t>‹#›</a:t>
            </a:fld>
            <a:endParaRPr lang="en-US"/>
          </a:p>
        </p:txBody>
      </p:sp>
    </p:spTree>
    <p:extLst>
      <p:ext uri="{BB962C8B-B14F-4D97-AF65-F5344CB8AC3E}">
        <p14:creationId xmlns:p14="http://schemas.microsoft.com/office/powerpoint/2010/main" val="4262278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4E2EDC1-0EA0-4359-8F3D-A0AA5924932F}" type="datetimeFigureOut">
              <a:rPr lang="en-US" smtClean="0"/>
              <a:t>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1FF541-D7C8-432D-858E-AA795F86A078}" type="slidenum">
              <a:rPr lang="en-US" smtClean="0"/>
              <a:t>‹#›</a:t>
            </a:fld>
            <a:endParaRPr lang="en-US"/>
          </a:p>
        </p:txBody>
      </p:sp>
    </p:spTree>
    <p:extLst>
      <p:ext uri="{BB962C8B-B14F-4D97-AF65-F5344CB8AC3E}">
        <p14:creationId xmlns:p14="http://schemas.microsoft.com/office/powerpoint/2010/main" val="4094269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E2EDC1-0EA0-4359-8F3D-A0AA5924932F}" type="datetimeFigureOut">
              <a:rPr lang="en-US" smtClean="0"/>
              <a:t>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1FF541-D7C8-432D-858E-AA795F86A078}" type="slidenum">
              <a:rPr lang="en-US" smtClean="0"/>
              <a:t>‹#›</a:t>
            </a:fld>
            <a:endParaRPr lang="en-US"/>
          </a:p>
        </p:txBody>
      </p:sp>
    </p:spTree>
    <p:extLst>
      <p:ext uri="{BB962C8B-B14F-4D97-AF65-F5344CB8AC3E}">
        <p14:creationId xmlns:p14="http://schemas.microsoft.com/office/powerpoint/2010/main" val="978519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E2EDC1-0EA0-4359-8F3D-A0AA5924932F}" type="datetimeFigureOut">
              <a:rPr lang="en-US" smtClean="0"/>
              <a:t>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FF541-D7C8-432D-858E-AA795F86A078}" type="slidenum">
              <a:rPr lang="en-US" smtClean="0"/>
              <a:t>‹#›</a:t>
            </a:fld>
            <a:endParaRPr lang="en-US"/>
          </a:p>
        </p:txBody>
      </p:sp>
    </p:spTree>
    <p:extLst>
      <p:ext uri="{BB962C8B-B14F-4D97-AF65-F5344CB8AC3E}">
        <p14:creationId xmlns:p14="http://schemas.microsoft.com/office/powerpoint/2010/main" val="262055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E2EDC1-0EA0-4359-8F3D-A0AA5924932F}" type="datetimeFigureOut">
              <a:rPr lang="en-US" smtClean="0"/>
              <a:t>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FF541-D7C8-432D-858E-AA795F86A078}"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493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4E2EDC1-0EA0-4359-8F3D-A0AA5924932F}" type="datetimeFigureOut">
              <a:rPr lang="en-US" smtClean="0"/>
              <a:t>2/8/2017</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41FF541-D7C8-432D-858E-AA795F86A078}"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58700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 Argument Essay</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80679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Background essay</a:t>
            </a:r>
            <a:endParaRPr lang="en-US" dirty="0"/>
          </a:p>
        </p:txBody>
      </p:sp>
      <p:sp>
        <p:nvSpPr>
          <p:cNvPr id="3" name="Content Placeholder 2"/>
          <p:cNvSpPr>
            <a:spLocks noGrp="1"/>
          </p:cNvSpPr>
          <p:nvPr>
            <p:ph idx="1"/>
          </p:nvPr>
        </p:nvSpPr>
        <p:spPr/>
        <p:txBody>
          <a:bodyPr/>
          <a:lstStyle/>
          <a:p>
            <a:pPr marL="310896" lvl="2" indent="0">
              <a:buNone/>
            </a:pPr>
            <a:r>
              <a:rPr lang="en-US" sz="2400" dirty="0"/>
              <a:t>	</a:t>
            </a:r>
            <a:r>
              <a:rPr lang="en-US" sz="2400" dirty="0" smtClean="0"/>
              <a:t>For </a:t>
            </a:r>
            <a:r>
              <a:rPr lang="en-US" sz="2400" dirty="0"/>
              <a:t>the purpose of this essay, marijuana is defined as </a:t>
            </a:r>
            <a:r>
              <a:rPr lang="en-US" sz="2400" dirty="0" smtClean="0"/>
              <a:t>the </a:t>
            </a:r>
            <a:r>
              <a:rPr lang="en-US" sz="2400" dirty="0"/>
              <a:t>green </a:t>
            </a:r>
            <a:r>
              <a:rPr lang="en-US" sz="2400" dirty="0" smtClean="0"/>
              <a:t>leafy </a:t>
            </a:r>
            <a:r>
              <a:rPr lang="en-US" sz="2400" i="1" dirty="0" smtClean="0"/>
              <a:t>cannabis </a:t>
            </a:r>
            <a:r>
              <a:rPr lang="en-US" sz="2400" i="1" dirty="0"/>
              <a:t>sativa </a:t>
            </a:r>
            <a:r>
              <a:rPr lang="en-US" sz="2400" dirty="0" smtClean="0"/>
              <a:t>plant that grows in almost </a:t>
            </a:r>
            <a:r>
              <a:rPr lang="en-US" sz="2400" dirty="0"/>
              <a:t>any </a:t>
            </a:r>
            <a:r>
              <a:rPr lang="en-US" sz="2400" dirty="0" smtClean="0"/>
              <a:t>climate. </a:t>
            </a:r>
            <a:r>
              <a:rPr lang="en-US" sz="2400" dirty="0"/>
              <a:t>It’s stalk is known as hemp and is used in making ropes, canvas, and paper.  Its leaves and buds secrete THC which is the “potent” part of the plant (Gerber 2). </a:t>
            </a:r>
            <a:r>
              <a:rPr lang="en-US" sz="2400" dirty="0" smtClean="0"/>
              <a:t>There is a </a:t>
            </a:r>
            <a:r>
              <a:rPr lang="en-US" sz="2400" dirty="0"/>
              <a:t>long history of drug use in </a:t>
            </a:r>
            <a:r>
              <a:rPr lang="en-US" sz="2400" dirty="0" smtClean="0"/>
              <a:t>America</a:t>
            </a:r>
            <a:r>
              <a:rPr lang="en-US" sz="2400" dirty="0"/>
              <a:t> </a:t>
            </a:r>
            <a:r>
              <a:rPr lang="en-US" sz="2400" dirty="0" smtClean="0"/>
              <a:t>and currently marijuana </a:t>
            </a:r>
            <a:r>
              <a:rPr lang="en-US" sz="2400" dirty="0"/>
              <a:t>use is illegal in most American </a:t>
            </a:r>
            <a:r>
              <a:rPr lang="en-US" sz="2400" dirty="0" smtClean="0"/>
              <a:t>states</a:t>
            </a:r>
            <a:r>
              <a:rPr lang="en-US" sz="2400" dirty="0"/>
              <a:t>. </a:t>
            </a:r>
            <a:r>
              <a:rPr lang="en-US" sz="2400" dirty="0" smtClean="0"/>
              <a:t>Nonetheless, marijuana </a:t>
            </a:r>
            <a:r>
              <a:rPr lang="en-US" sz="2400" dirty="0"/>
              <a:t>is </a:t>
            </a:r>
            <a:r>
              <a:rPr lang="en-US" sz="2400" dirty="0" smtClean="0"/>
              <a:t>legalized </a:t>
            </a:r>
            <a:r>
              <a:rPr lang="en-US" sz="2400" dirty="0"/>
              <a:t>in some form in 23 states and the District of </a:t>
            </a:r>
            <a:r>
              <a:rPr lang="en-US" sz="2400" dirty="0" smtClean="0"/>
              <a:t>Columbia and the numbers are growing. </a:t>
            </a:r>
            <a:r>
              <a:rPr lang="en-US" sz="2400" dirty="0"/>
              <a:t>The issue of marijuana use is a complex one because of regulations </a:t>
            </a:r>
            <a:r>
              <a:rPr lang="en-US" sz="2400" dirty="0" smtClean="0"/>
              <a:t>and criminalization</a:t>
            </a:r>
            <a:r>
              <a:rPr lang="en-US" sz="2400" dirty="0"/>
              <a:t>.  </a:t>
            </a:r>
            <a:r>
              <a:rPr lang="en-US" sz="2400" dirty="0" smtClean="0"/>
              <a:t>Without question, </a:t>
            </a:r>
            <a:r>
              <a:rPr lang="en-US" sz="2400" dirty="0"/>
              <a:t>marijuana should be legalized to reduce the amount of low level criminals in the United States corrections system.</a:t>
            </a:r>
          </a:p>
          <a:p>
            <a:endParaRPr lang="en-US" dirty="0"/>
          </a:p>
        </p:txBody>
      </p:sp>
    </p:spTree>
    <p:extLst>
      <p:ext uri="{BB962C8B-B14F-4D97-AF65-F5344CB8AC3E}">
        <p14:creationId xmlns:p14="http://schemas.microsoft.com/office/powerpoint/2010/main" val="9266493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370" y="121577"/>
            <a:ext cx="9720072" cy="1499616"/>
          </a:xfrm>
        </p:spPr>
        <p:txBody>
          <a:bodyPr/>
          <a:lstStyle/>
          <a:p>
            <a:r>
              <a:rPr lang="en-US" dirty="0" smtClean="0"/>
              <a:t>Transition words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45914937"/>
              </p:ext>
            </p:extLst>
          </p:nvPr>
        </p:nvGraphicFramePr>
        <p:xfrm>
          <a:off x="386364" y="1249378"/>
          <a:ext cx="11294774" cy="5342688"/>
        </p:xfrm>
        <a:graphic>
          <a:graphicData uri="http://schemas.openxmlformats.org/drawingml/2006/table">
            <a:tbl>
              <a:tblPr/>
              <a:tblGrid>
                <a:gridCol w="4520499"/>
                <a:gridCol w="6774275"/>
              </a:tblGrid>
              <a:tr h="249634">
                <a:tc>
                  <a:txBody>
                    <a:bodyPr/>
                    <a:lstStyle/>
                    <a:p>
                      <a:pPr fontAlgn="base"/>
                      <a:r>
                        <a:rPr lang="en-US" sz="1800" dirty="0">
                          <a:effectLst/>
                        </a:rPr>
                        <a:t>To show…</a:t>
                      </a:r>
                    </a:p>
                  </a:txBody>
                  <a:tcPr marL="76916" marR="76916" marT="19229" marB="19229" anchor="ctr">
                    <a:lnL>
                      <a:noFill/>
                    </a:lnL>
                    <a:lnR>
                      <a:noFill/>
                    </a:lnR>
                    <a:lnT w="9525" cap="flat" cmpd="sng" algn="ctr">
                      <a:solidFill>
                        <a:srgbClr val="E7E7E7"/>
                      </a:solidFill>
                      <a:prstDash val="solid"/>
                      <a:round/>
                      <a:headEnd type="none" w="med" len="med"/>
                      <a:tailEnd type="none" w="med" len="med"/>
                    </a:lnT>
                    <a:lnB w="9525" cap="flat" cmpd="sng" algn="ctr">
                      <a:solidFill>
                        <a:srgbClr val="E7E7E7"/>
                      </a:solidFill>
                      <a:prstDash val="solid"/>
                      <a:round/>
                      <a:headEnd type="none" w="med" len="med"/>
                      <a:tailEnd type="none" w="med" len="med"/>
                    </a:lnB>
                    <a:solidFill>
                      <a:srgbClr val="FFFFFF"/>
                    </a:solidFill>
                  </a:tcPr>
                </a:tc>
                <a:tc>
                  <a:txBody>
                    <a:bodyPr/>
                    <a:lstStyle/>
                    <a:p>
                      <a:pPr fontAlgn="base"/>
                      <a:r>
                        <a:rPr lang="en-US" sz="1800" dirty="0">
                          <a:effectLst/>
                        </a:rPr>
                        <a:t>Words/Expressions to Use</a:t>
                      </a:r>
                    </a:p>
                  </a:txBody>
                  <a:tcPr marL="76916" marR="76916" marT="19229" marB="19229" anchor="ctr">
                    <a:lnL>
                      <a:noFill/>
                    </a:lnL>
                    <a:lnR>
                      <a:noFill/>
                    </a:lnR>
                    <a:lnT w="9525" cap="flat" cmpd="sng" algn="ctr">
                      <a:solidFill>
                        <a:srgbClr val="E7E7E7"/>
                      </a:solidFill>
                      <a:prstDash val="solid"/>
                      <a:round/>
                      <a:headEnd type="none" w="med" len="med"/>
                      <a:tailEnd type="none" w="med" len="med"/>
                    </a:lnT>
                    <a:lnB w="9525" cap="flat" cmpd="sng" algn="ctr">
                      <a:solidFill>
                        <a:srgbClr val="E7E7E7"/>
                      </a:solidFill>
                      <a:prstDash val="solid"/>
                      <a:round/>
                      <a:headEnd type="none" w="med" len="med"/>
                      <a:tailEnd type="none" w="med" len="med"/>
                    </a:lnB>
                    <a:solidFill>
                      <a:srgbClr val="FFFFFF"/>
                    </a:solidFill>
                  </a:tcPr>
                </a:tc>
              </a:tr>
              <a:tr h="249634">
                <a:tc>
                  <a:txBody>
                    <a:bodyPr/>
                    <a:lstStyle/>
                    <a:p>
                      <a:pPr fontAlgn="base"/>
                      <a:r>
                        <a:rPr lang="en-US" sz="1800">
                          <a:effectLst/>
                        </a:rPr>
                        <a:t>Similarity</a:t>
                      </a:r>
                    </a:p>
                  </a:txBody>
                  <a:tcPr marL="76916" marR="76916" marT="19229" marB="19229" anchor="ctr">
                    <a:lnL>
                      <a:noFill/>
                    </a:lnL>
                    <a:lnR>
                      <a:noFill/>
                    </a:lnR>
                    <a:lnT w="9525" cap="flat" cmpd="sng" algn="ctr">
                      <a:solidFill>
                        <a:srgbClr val="E7E7E7"/>
                      </a:solidFill>
                      <a:prstDash val="solid"/>
                      <a:round/>
                      <a:headEnd type="none" w="med" len="med"/>
                      <a:tailEnd type="none" w="med" len="med"/>
                    </a:lnT>
                    <a:lnB w="9525" cap="flat" cmpd="sng" algn="ctr">
                      <a:solidFill>
                        <a:srgbClr val="E7E7E7"/>
                      </a:solidFill>
                      <a:prstDash val="solid"/>
                      <a:round/>
                      <a:headEnd type="none" w="med" len="med"/>
                      <a:tailEnd type="none" w="med" len="med"/>
                    </a:lnB>
                    <a:solidFill>
                      <a:srgbClr val="FFFFFF"/>
                    </a:solidFill>
                  </a:tcPr>
                </a:tc>
                <a:tc>
                  <a:txBody>
                    <a:bodyPr/>
                    <a:lstStyle/>
                    <a:p>
                      <a:pPr fontAlgn="base"/>
                      <a:r>
                        <a:rPr lang="en-US" sz="1800">
                          <a:effectLst/>
                        </a:rPr>
                        <a:t>also, in the same way, just as, likewise, similarly</a:t>
                      </a:r>
                    </a:p>
                  </a:txBody>
                  <a:tcPr marL="76916" marR="76916" marT="19229" marB="19229" anchor="ctr">
                    <a:lnL>
                      <a:noFill/>
                    </a:lnL>
                    <a:lnR>
                      <a:noFill/>
                    </a:lnR>
                    <a:lnT w="9525" cap="flat" cmpd="sng" algn="ctr">
                      <a:solidFill>
                        <a:srgbClr val="E7E7E7"/>
                      </a:solidFill>
                      <a:prstDash val="solid"/>
                      <a:round/>
                      <a:headEnd type="none" w="med" len="med"/>
                      <a:tailEnd type="none" w="med" len="med"/>
                    </a:lnT>
                    <a:lnB w="9525" cap="flat" cmpd="sng" algn="ctr">
                      <a:solidFill>
                        <a:srgbClr val="E7E7E7"/>
                      </a:solidFill>
                      <a:prstDash val="solid"/>
                      <a:round/>
                      <a:headEnd type="none" w="med" len="med"/>
                      <a:tailEnd type="none" w="med" len="med"/>
                    </a:lnB>
                    <a:solidFill>
                      <a:srgbClr val="FFFFFF"/>
                    </a:solidFill>
                  </a:tcPr>
                </a:tc>
              </a:tr>
              <a:tr h="687513">
                <a:tc>
                  <a:txBody>
                    <a:bodyPr/>
                    <a:lstStyle/>
                    <a:p>
                      <a:pPr fontAlgn="base"/>
                      <a:r>
                        <a:rPr lang="en-US" sz="1800">
                          <a:effectLst/>
                        </a:rPr>
                        <a:t>Exception/Contrast</a:t>
                      </a:r>
                    </a:p>
                  </a:txBody>
                  <a:tcPr marL="76916" marR="76916" marT="19229" marB="19229" anchor="ctr">
                    <a:lnL>
                      <a:noFill/>
                    </a:lnL>
                    <a:lnR>
                      <a:noFill/>
                    </a:lnR>
                    <a:lnT w="9525" cap="flat" cmpd="sng" algn="ctr">
                      <a:solidFill>
                        <a:srgbClr val="E7E7E7"/>
                      </a:solidFill>
                      <a:prstDash val="solid"/>
                      <a:round/>
                      <a:headEnd type="none" w="med" len="med"/>
                      <a:tailEnd type="none" w="med" len="med"/>
                    </a:lnT>
                    <a:lnB w="9525" cap="flat" cmpd="sng" algn="ctr">
                      <a:solidFill>
                        <a:srgbClr val="E7E7E7"/>
                      </a:solidFill>
                      <a:prstDash val="solid"/>
                      <a:round/>
                      <a:headEnd type="none" w="med" len="med"/>
                      <a:tailEnd type="none" w="med" len="med"/>
                    </a:lnB>
                    <a:solidFill>
                      <a:srgbClr val="FFFFFF"/>
                    </a:solidFill>
                  </a:tcPr>
                </a:tc>
                <a:tc>
                  <a:txBody>
                    <a:bodyPr/>
                    <a:lstStyle/>
                    <a:p>
                      <a:pPr fontAlgn="base"/>
                      <a:r>
                        <a:rPr lang="en-US" sz="1800" dirty="0">
                          <a:effectLst/>
                        </a:rPr>
                        <a:t>But, however, in spite of, on the one hand, on the other hand, nevertheless, nonetheless, notwithstanding, in contrast, on the contrary, still yet</a:t>
                      </a:r>
                    </a:p>
                  </a:txBody>
                  <a:tcPr marL="76916" marR="76916" marT="19229" marB="19229" anchor="ctr">
                    <a:lnL>
                      <a:noFill/>
                    </a:lnL>
                    <a:lnR>
                      <a:noFill/>
                    </a:lnR>
                    <a:lnT w="9525" cap="flat" cmpd="sng" algn="ctr">
                      <a:solidFill>
                        <a:srgbClr val="E7E7E7"/>
                      </a:solidFill>
                      <a:prstDash val="solid"/>
                      <a:round/>
                      <a:headEnd type="none" w="med" len="med"/>
                      <a:tailEnd type="none" w="med" len="med"/>
                    </a:lnT>
                    <a:lnB w="9525" cap="flat" cmpd="sng" algn="ctr">
                      <a:solidFill>
                        <a:srgbClr val="E7E7E7"/>
                      </a:solidFill>
                      <a:prstDash val="solid"/>
                      <a:round/>
                      <a:headEnd type="none" w="med" len="med"/>
                      <a:tailEnd type="none" w="med" len="med"/>
                    </a:lnB>
                    <a:solidFill>
                      <a:srgbClr val="FFFFFF"/>
                    </a:solidFill>
                  </a:tcPr>
                </a:tc>
              </a:tr>
              <a:tr h="249634">
                <a:tc>
                  <a:txBody>
                    <a:bodyPr/>
                    <a:lstStyle/>
                    <a:p>
                      <a:pPr fontAlgn="base"/>
                      <a:r>
                        <a:rPr lang="en-US" sz="1800">
                          <a:effectLst/>
                        </a:rPr>
                        <a:t>Sequence/Order</a:t>
                      </a:r>
                    </a:p>
                  </a:txBody>
                  <a:tcPr marL="76916" marR="76916" marT="19229" marB="19229" anchor="ctr">
                    <a:lnL>
                      <a:noFill/>
                    </a:lnL>
                    <a:lnR>
                      <a:noFill/>
                    </a:lnR>
                    <a:lnT w="9525" cap="flat" cmpd="sng" algn="ctr">
                      <a:solidFill>
                        <a:srgbClr val="E7E7E7"/>
                      </a:solidFill>
                      <a:prstDash val="solid"/>
                      <a:round/>
                      <a:headEnd type="none" w="med" len="med"/>
                      <a:tailEnd type="none" w="med" len="med"/>
                    </a:lnT>
                    <a:lnB w="9525" cap="flat" cmpd="sng" algn="ctr">
                      <a:solidFill>
                        <a:srgbClr val="E7E7E7"/>
                      </a:solidFill>
                      <a:prstDash val="solid"/>
                      <a:round/>
                      <a:headEnd type="none" w="med" len="med"/>
                      <a:tailEnd type="none" w="med" len="med"/>
                    </a:lnB>
                    <a:solidFill>
                      <a:srgbClr val="FFFFFF"/>
                    </a:solidFill>
                  </a:tcPr>
                </a:tc>
                <a:tc>
                  <a:txBody>
                    <a:bodyPr/>
                    <a:lstStyle/>
                    <a:p>
                      <a:pPr fontAlgn="base"/>
                      <a:r>
                        <a:rPr lang="en-US" sz="1800">
                          <a:effectLst/>
                        </a:rPr>
                        <a:t>First, second, third…, next, then, finally</a:t>
                      </a:r>
                    </a:p>
                  </a:txBody>
                  <a:tcPr marL="76916" marR="76916" marT="19229" marB="19229" anchor="ctr">
                    <a:lnL>
                      <a:noFill/>
                    </a:lnL>
                    <a:lnR>
                      <a:noFill/>
                    </a:lnR>
                    <a:lnT w="9525" cap="flat" cmpd="sng" algn="ctr">
                      <a:solidFill>
                        <a:srgbClr val="E7E7E7"/>
                      </a:solidFill>
                      <a:prstDash val="solid"/>
                      <a:round/>
                      <a:headEnd type="none" w="med" len="med"/>
                      <a:tailEnd type="none" w="med" len="med"/>
                    </a:lnT>
                    <a:lnB w="9525" cap="flat" cmpd="sng" algn="ctr">
                      <a:solidFill>
                        <a:srgbClr val="E7E7E7"/>
                      </a:solidFill>
                      <a:prstDash val="solid"/>
                      <a:round/>
                      <a:headEnd type="none" w="med" len="med"/>
                      <a:tailEnd type="none" w="med" len="med"/>
                    </a:lnB>
                    <a:solidFill>
                      <a:srgbClr val="FFFFFF"/>
                    </a:solidFill>
                  </a:tcPr>
                </a:tc>
              </a:tr>
              <a:tr h="687513">
                <a:tc>
                  <a:txBody>
                    <a:bodyPr/>
                    <a:lstStyle/>
                    <a:p>
                      <a:pPr fontAlgn="base"/>
                      <a:r>
                        <a:rPr lang="en-US" sz="1800">
                          <a:effectLst/>
                        </a:rPr>
                        <a:t>Time</a:t>
                      </a:r>
                    </a:p>
                  </a:txBody>
                  <a:tcPr marL="76916" marR="76916" marT="19229" marB="19229" anchor="ctr">
                    <a:lnL>
                      <a:noFill/>
                    </a:lnL>
                    <a:lnR>
                      <a:noFill/>
                    </a:lnR>
                    <a:lnT w="9525" cap="flat" cmpd="sng" algn="ctr">
                      <a:solidFill>
                        <a:srgbClr val="E7E7E7"/>
                      </a:solidFill>
                      <a:prstDash val="solid"/>
                      <a:round/>
                      <a:headEnd type="none" w="med" len="med"/>
                      <a:tailEnd type="none" w="med" len="med"/>
                    </a:lnT>
                    <a:lnB w="9525" cap="flat" cmpd="sng" algn="ctr">
                      <a:solidFill>
                        <a:srgbClr val="E7E7E7"/>
                      </a:solidFill>
                      <a:prstDash val="solid"/>
                      <a:round/>
                      <a:headEnd type="none" w="med" len="med"/>
                      <a:tailEnd type="none" w="med" len="med"/>
                    </a:lnB>
                    <a:solidFill>
                      <a:srgbClr val="FFFFFF"/>
                    </a:solidFill>
                  </a:tcPr>
                </a:tc>
                <a:tc>
                  <a:txBody>
                    <a:bodyPr/>
                    <a:lstStyle/>
                    <a:p>
                      <a:pPr fontAlgn="base"/>
                      <a:r>
                        <a:rPr lang="en-US" sz="1800">
                          <a:effectLst/>
                        </a:rPr>
                        <a:t>After, afterward, at last, before, currently, during, earlier, immediately, later, meanwhile, now, recently, simultaneously, subsequently, then</a:t>
                      </a:r>
                    </a:p>
                  </a:txBody>
                  <a:tcPr marL="76916" marR="76916" marT="19229" marB="19229" anchor="ctr">
                    <a:lnL>
                      <a:noFill/>
                    </a:lnL>
                    <a:lnR>
                      <a:noFill/>
                    </a:lnR>
                    <a:lnT w="9525" cap="flat" cmpd="sng" algn="ctr">
                      <a:solidFill>
                        <a:srgbClr val="E7E7E7"/>
                      </a:solidFill>
                      <a:prstDash val="solid"/>
                      <a:round/>
                      <a:headEnd type="none" w="med" len="med"/>
                      <a:tailEnd type="none" w="med" len="med"/>
                    </a:lnT>
                    <a:lnB w="9525" cap="flat" cmpd="sng" algn="ctr">
                      <a:solidFill>
                        <a:srgbClr val="E7E7E7"/>
                      </a:solidFill>
                      <a:prstDash val="solid"/>
                      <a:round/>
                      <a:headEnd type="none" w="med" len="med"/>
                      <a:tailEnd type="none" w="med" len="med"/>
                    </a:lnB>
                    <a:solidFill>
                      <a:srgbClr val="FFFFFF"/>
                    </a:solidFill>
                  </a:tcPr>
                </a:tc>
              </a:tr>
              <a:tr h="249634">
                <a:tc>
                  <a:txBody>
                    <a:bodyPr/>
                    <a:lstStyle/>
                    <a:p>
                      <a:pPr fontAlgn="base"/>
                      <a:r>
                        <a:rPr lang="en-US" sz="1800">
                          <a:effectLst/>
                        </a:rPr>
                        <a:t>Example</a:t>
                      </a:r>
                    </a:p>
                  </a:txBody>
                  <a:tcPr marL="76916" marR="76916" marT="19229" marB="19229" anchor="ctr">
                    <a:lnL>
                      <a:noFill/>
                    </a:lnL>
                    <a:lnR>
                      <a:noFill/>
                    </a:lnR>
                    <a:lnT w="9525" cap="flat" cmpd="sng" algn="ctr">
                      <a:solidFill>
                        <a:srgbClr val="E7E7E7"/>
                      </a:solidFill>
                      <a:prstDash val="solid"/>
                      <a:round/>
                      <a:headEnd type="none" w="med" len="med"/>
                      <a:tailEnd type="none" w="med" len="med"/>
                    </a:lnT>
                    <a:lnB w="9525" cap="flat" cmpd="sng" algn="ctr">
                      <a:solidFill>
                        <a:srgbClr val="E7E7E7"/>
                      </a:solidFill>
                      <a:prstDash val="solid"/>
                      <a:round/>
                      <a:headEnd type="none" w="med" len="med"/>
                      <a:tailEnd type="none" w="med" len="med"/>
                    </a:lnB>
                    <a:solidFill>
                      <a:srgbClr val="FFFFFF"/>
                    </a:solidFill>
                  </a:tcPr>
                </a:tc>
                <a:tc>
                  <a:txBody>
                    <a:bodyPr/>
                    <a:lstStyle/>
                    <a:p>
                      <a:pPr fontAlgn="base"/>
                      <a:r>
                        <a:rPr lang="en-US" sz="1800">
                          <a:effectLst/>
                        </a:rPr>
                        <a:t>For example, for instance, namely, specifically, to illustrate</a:t>
                      </a:r>
                    </a:p>
                  </a:txBody>
                  <a:tcPr marL="76916" marR="76916" marT="19229" marB="19229" anchor="ctr">
                    <a:lnL>
                      <a:noFill/>
                    </a:lnL>
                    <a:lnR>
                      <a:noFill/>
                    </a:lnR>
                    <a:lnT w="9525" cap="flat" cmpd="sng" algn="ctr">
                      <a:solidFill>
                        <a:srgbClr val="E7E7E7"/>
                      </a:solidFill>
                      <a:prstDash val="solid"/>
                      <a:round/>
                      <a:headEnd type="none" w="med" len="med"/>
                      <a:tailEnd type="none" w="med" len="med"/>
                    </a:lnT>
                    <a:lnB w="9525" cap="flat" cmpd="sng" algn="ctr">
                      <a:solidFill>
                        <a:srgbClr val="E7E7E7"/>
                      </a:solidFill>
                      <a:prstDash val="solid"/>
                      <a:round/>
                      <a:headEnd type="none" w="med" len="med"/>
                      <a:tailEnd type="none" w="med" len="med"/>
                    </a:lnB>
                    <a:solidFill>
                      <a:srgbClr val="FFFFFF"/>
                    </a:solidFill>
                  </a:tcPr>
                </a:tc>
              </a:tr>
              <a:tr h="283593">
                <a:tc>
                  <a:txBody>
                    <a:bodyPr/>
                    <a:lstStyle/>
                    <a:p>
                      <a:pPr fontAlgn="base"/>
                      <a:r>
                        <a:rPr lang="en-US" sz="1800">
                          <a:effectLst/>
                        </a:rPr>
                        <a:t>Emphasis</a:t>
                      </a:r>
                    </a:p>
                  </a:txBody>
                  <a:tcPr marL="76916" marR="76916" marT="19229" marB="19229" anchor="ctr">
                    <a:lnL>
                      <a:noFill/>
                    </a:lnL>
                    <a:lnR>
                      <a:noFill/>
                    </a:lnR>
                    <a:lnT w="9525" cap="flat" cmpd="sng" algn="ctr">
                      <a:solidFill>
                        <a:srgbClr val="E7E7E7"/>
                      </a:solidFill>
                      <a:prstDash val="solid"/>
                      <a:round/>
                      <a:headEnd type="none" w="med" len="med"/>
                      <a:tailEnd type="none" w="med" len="med"/>
                    </a:lnT>
                    <a:lnB w="9525" cap="flat" cmpd="sng" algn="ctr">
                      <a:solidFill>
                        <a:srgbClr val="E7E7E7"/>
                      </a:solidFill>
                      <a:prstDash val="solid"/>
                      <a:round/>
                      <a:headEnd type="none" w="med" len="med"/>
                      <a:tailEnd type="none" w="med" len="med"/>
                    </a:lnB>
                    <a:solidFill>
                      <a:srgbClr val="FFFFFF"/>
                    </a:solidFill>
                  </a:tcPr>
                </a:tc>
                <a:tc>
                  <a:txBody>
                    <a:bodyPr/>
                    <a:lstStyle/>
                    <a:p>
                      <a:pPr fontAlgn="base"/>
                      <a:r>
                        <a:rPr lang="en-US" sz="1800">
                          <a:effectLst/>
                        </a:rPr>
                        <a:t>Even, indeed, in fact, of course, truly, without question, clearly,</a:t>
                      </a:r>
                    </a:p>
                  </a:txBody>
                  <a:tcPr marL="76916" marR="76916" marT="19229" marB="19229" anchor="ctr">
                    <a:lnL>
                      <a:noFill/>
                    </a:lnL>
                    <a:lnR>
                      <a:noFill/>
                    </a:lnR>
                    <a:lnT w="9525" cap="flat" cmpd="sng" algn="ctr">
                      <a:solidFill>
                        <a:srgbClr val="E7E7E7"/>
                      </a:solidFill>
                      <a:prstDash val="solid"/>
                      <a:round/>
                      <a:headEnd type="none" w="med" len="med"/>
                      <a:tailEnd type="none" w="med" len="med"/>
                    </a:lnT>
                    <a:lnB w="9525" cap="flat" cmpd="sng" algn="ctr">
                      <a:solidFill>
                        <a:srgbClr val="E7E7E7"/>
                      </a:solidFill>
                      <a:prstDash val="solid"/>
                      <a:round/>
                      <a:headEnd type="none" w="med" len="med"/>
                      <a:tailEnd type="none" w="med" len="med"/>
                    </a:lnB>
                    <a:solidFill>
                      <a:srgbClr val="FFFFFF"/>
                    </a:solidFill>
                  </a:tcPr>
                </a:tc>
              </a:tr>
              <a:tr h="468573">
                <a:tc>
                  <a:txBody>
                    <a:bodyPr/>
                    <a:lstStyle/>
                    <a:p>
                      <a:pPr fontAlgn="base"/>
                      <a:r>
                        <a:rPr lang="en-US" sz="1800">
                          <a:effectLst/>
                        </a:rPr>
                        <a:t>Place/Position</a:t>
                      </a:r>
                    </a:p>
                  </a:txBody>
                  <a:tcPr marL="76916" marR="76916" marT="19229" marB="19229" anchor="ctr">
                    <a:lnL>
                      <a:noFill/>
                    </a:lnL>
                    <a:lnR>
                      <a:noFill/>
                    </a:lnR>
                    <a:lnT w="9525" cap="flat" cmpd="sng" algn="ctr">
                      <a:solidFill>
                        <a:srgbClr val="E7E7E7"/>
                      </a:solidFill>
                      <a:prstDash val="solid"/>
                      <a:round/>
                      <a:headEnd type="none" w="med" len="med"/>
                      <a:tailEnd type="none" w="med" len="med"/>
                    </a:lnT>
                    <a:lnB w="9525" cap="flat" cmpd="sng" algn="ctr">
                      <a:solidFill>
                        <a:srgbClr val="E7E7E7"/>
                      </a:solidFill>
                      <a:prstDash val="solid"/>
                      <a:round/>
                      <a:headEnd type="none" w="med" len="med"/>
                      <a:tailEnd type="none" w="med" len="med"/>
                    </a:lnB>
                    <a:solidFill>
                      <a:srgbClr val="FFFFFF"/>
                    </a:solidFill>
                  </a:tcPr>
                </a:tc>
                <a:tc>
                  <a:txBody>
                    <a:bodyPr/>
                    <a:lstStyle/>
                    <a:p>
                      <a:pPr fontAlgn="base"/>
                      <a:r>
                        <a:rPr lang="en-US" sz="1800">
                          <a:effectLst/>
                        </a:rPr>
                        <a:t>Above, adjacent, below, beyond, here, in front, in back, nearby, there</a:t>
                      </a:r>
                    </a:p>
                  </a:txBody>
                  <a:tcPr marL="76916" marR="76916" marT="19229" marB="19229" anchor="ctr">
                    <a:lnL>
                      <a:noFill/>
                    </a:lnL>
                    <a:lnR>
                      <a:noFill/>
                    </a:lnR>
                    <a:lnT w="9525" cap="flat" cmpd="sng" algn="ctr">
                      <a:solidFill>
                        <a:srgbClr val="E7E7E7"/>
                      </a:solidFill>
                      <a:prstDash val="solid"/>
                      <a:round/>
                      <a:headEnd type="none" w="med" len="med"/>
                      <a:tailEnd type="none" w="med" len="med"/>
                    </a:lnT>
                    <a:lnB w="9525" cap="flat" cmpd="sng" algn="ctr">
                      <a:solidFill>
                        <a:srgbClr val="E7E7E7"/>
                      </a:solidFill>
                      <a:prstDash val="solid"/>
                      <a:round/>
                      <a:headEnd type="none" w="med" len="med"/>
                      <a:tailEnd type="none" w="med" len="med"/>
                    </a:lnB>
                    <a:solidFill>
                      <a:srgbClr val="FFFFFF"/>
                    </a:solidFill>
                  </a:tcPr>
                </a:tc>
              </a:tr>
              <a:tr h="249634">
                <a:tc>
                  <a:txBody>
                    <a:bodyPr/>
                    <a:lstStyle/>
                    <a:p>
                      <a:pPr fontAlgn="base"/>
                      <a:r>
                        <a:rPr lang="en-US" sz="1800">
                          <a:effectLst/>
                        </a:rPr>
                        <a:t>Cause and Effect</a:t>
                      </a:r>
                    </a:p>
                  </a:txBody>
                  <a:tcPr marL="76916" marR="76916" marT="19229" marB="19229" anchor="ctr">
                    <a:lnL>
                      <a:noFill/>
                    </a:lnL>
                    <a:lnR>
                      <a:noFill/>
                    </a:lnR>
                    <a:lnT w="9525" cap="flat" cmpd="sng" algn="ctr">
                      <a:solidFill>
                        <a:srgbClr val="E7E7E7"/>
                      </a:solidFill>
                      <a:prstDash val="solid"/>
                      <a:round/>
                      <a:headEnd type="none" w="med" len="med"/>
                      <a:tailEnd type="none" w="med" len="med"/>
                    </a:lnT>
                    <a:lnB w="9525" cap="flat" cmpd="sng" algn="ctr">
                      <a:solidFill>
                        <a:srgbClr val="E7E7E7"/>
                      </a:solidFill>
                      <a:prstDash val="solid"/>
                      <a:round/>
                      <a:headEnd type="none" w="med" len="med"/>
                      <a:tailEnd type="none" w="med" len="med"/>
                    </a:lnB>
                    <a:solidFill>
                      <a:srgbClr val="FFFFFF"/>
                    </a:solidFill>
                  </a:tcPr>
                </a:tc>
                <a:tc>
                  <a:txBody>
                    <a:bodyPr/>
                    <a:lstStyle/>
                    <a:p>
                      <a:pPr fontAlgn="base"/>
                      <a:r>
                        <a:rPr lang="en-US" sz="1800">
                          <a:effectLst/>
                        </a:rPr>
                        <a:t>Accordingly, consequently, hence, so, therefore, thus</a:t>
                      </a:r>
                    </a:p>
                  </a:txBody>
                  <a:tcPr marL="76916" marR="76916" marT="19229" marB="19229" anchor="ctr">
                    <a:lnL>
                      <a:noFill/>
                    </a:lnL>
                    <a:lnR>
                      <a:noFill/>
                    </a:lnR>
                    <a:lnT w="9525" cap="flat" cmpd="sng" algn="ctr">
                      <a:solidFill>
                        <a:srgbClr val="E7E7E7"/>
                      </a:solidFill>
                      <a:prstDash val="solid"/>
                      <a:round/>
                      <a:headEnd type="none" w="med" len="med"/>
                      <a:tailEnd type="none" w="med" len="med"/>
                    </a:lnT>
                    <a:lnB w="9525" cap="flat" cmpd="sng" algn="ctr">
                      <a:solidFill>
                        <a:srgbClr val="E7E7E7"/>
                      </a:solidFill>
                      <a:prstDash val="solid"/>
                      <a:round/>
                      <a:headEnd type="none" w="med" len="med"/>
                      <a:tailEnd type="none" w="med" len="med"/>
                    </a:lnB>
                    <a:solidFill>
                      <a:srgbClr val="FFFFFF"/>
                    </a:solidFill>
                  </a:tcPr>
                </a:tc>
              </a:tr>
              <a:tr h="468573">
                <a:tc>
                  <a:txBody>
                    <a:bodyPr/>
                    <a:lstStyle/>
                    <a:p>
                      <a:pPr fontAlgn="base"/>
                      <a:r>
                        <a:rPr lang="en-US" sz="1800">
                          <a:effectLst/>
                        </a:rPr>
                        <a:t>Additional Support or Evidence</a:t>
                      </a:r>
                    </a:p>
                  </a:txBody>
                  <a:tcPr marL="76916" marR="76916" marT="19229" marB="19229" anchor="ctr">
                    <a:lnL>
                      <a:noFill/>
                    </a:lnL>
                    <a:lnR>
                      <a:noFill/>
                    </a:lnR>
                    <a:lnT w="9525" cap="flat" cmpd="sng" algn="ctr">
                      <a:solidFill>
                        <a:srgbClr val="E7E7E7"/>
                      </a:solidFill>
                      <a:prstDash val="solid"/>
                      <a:round/>
                      <a:headEnd type="none" w="med" len="med"/>
                      <a:tailEnd type="none" w="med" len="med"/>
                    </a:lnT>
                    <a:lnB w="9525" cap="flat" cmpd="sng" algn="ctr">
                      <a:solidFill>
                        <a:srgbClr val="E7E7E7"/>
                      </a:solidFill>
                      <a:prstDash val="solid"/>
                      <a:round/>
                      <a:headEnd type="none" w="med" len="med"/>
                      <a:tailEnd type="none" w="med" len="med"/>
                    </a:lnB>
                    <a:solidFill>
                      <a:srgbClr val="FFFFFF"/>
                    </a:solidFill>
                  </a:tcPr>
                </a:tc>
                <a:tc>
                  <a:txBody>
                    <a:bodyPr/>
                    <a:lstStyle/>
                    <a:p>
                      <a:pPr fontAlgn="base"/>
                      <a:r>
                        <a:rPr lang="en-US" sz="1800">
                          <a:effectLst/>
                        </a:rPr>
                        <a:t>Additionally, again, also, and, as well, besides, equally important, further, furthermore, in addition, moreover, then</a:t>
                      </a:r>
                    </a:p>
                  </a:txBody>
                  <a:tcPr marL="76916" marR="76916" marT="19229" marB="19229" anchor="ctr">
                    <a:lnL>
                      <a:noFill/>
                    </a:lnL>
                    <a:lnR>
                      <a:noFill/>
                    </a:lnR>
                    <a:lnT w="9525" cap="flat" cmpd="sng" algn="ctr">
                      <a:solidFill>
                        <a:srgbClr val="E7E7E7"/>
                      </a:solidFill>
                      <a:prstDash val="solid"/>
                      <a:round/>
                      <a:headEnd type="none" w="med" len="med"/>
                      <a:tailEnd type="none" w="med" len="med"/>
                    </a:lnT>
                    <a:lnB w="9525" cap="flat" cmpd="sng" algn="ctr">
                      <a:solidFill>
                        <a:srgbClr val="E7E7E7"/>
                      </a:solidFill>
                      <a:prstDash val="solid"/>
                      <a:round/>
                      <a:headEnd type="none" w="med" len="med"/>
                      <a:tailEnd type="none" w="med" len="med"/>
                    </a:lnB>
                    <a:solidFill>
                      <a:srgbClr val="FFFFFF"/>
                    </a:solidFill>
                  </a:tcPr>
                </a:tc>
              </a:tr>
              <a:tr h="687513">
                <a:tc>
                  <a:txBody>
                    <a:bodyPr/>
                    <a:lstStyle/>
                    <a:p>
                      <a:pPr fontAlgn="base"/>
                      <a:r>
                        <a:rPr lang="en-US" sz="1800" dirty="0">
                          <a:effectLst/>
                        </a:rPr>
                        <a:t>Conclusion/Summary</a:t>
                      </a:r>
                    </a:p>
                  </a:txBody>
                  <a:tcPr marL="76916" marR="76916" marT="19229" marB="19229" anchor="ctr">
                    <a:lnL>
                      <a:noFill/>
                    </a:lnL>
                    <a:lnR>
                      <a:noFill/>
                    </a:lnR>
                    <a:lnT w="9525" cap="flat" cmpd="sng" algn="ctr">
                      <a:solidFill>
                        <a:srgbClr val="E7E7E7"/>
                      </a:solidFill>
                      <a:prstDash val="solid"/>
                      <a:round/>
                      <a:headEnd type="none" w="med" len="med"/>
                      <a:tailEnd type="none" w="med" len="med"/>
                    </a:lnT>
                    <a:lnB>
                      <a:noFill/>
                    </a:lnB>
                    <a:solidFill>
                      <a:srgbClr val="FFFFFF"/>
                    </a:solidFill>
                  </a:tcPr>
                </a:tc>
                <a:tc>
                  <a:txBody>
                    <a:bodyPr/>
                    <a:lstStyle/>
                    <a:p>
                      <a:pPr fontAlgn="base"/>
                      <a:r>
                        <a:rPr lang="en-US" sz="1800" dirty="0">
                          <a:effectLst/>
                        </a:rPr>
                        <a:t>Finally, in a word, in brief, briefly, in conclusion, in the end, in the final analysis, on the whole, thus, to conclude, to summarize, in sum, to sum up, in summary</a:t>
                      </a:r>
                    </a:p>
                  </a:txBody>
                  <a:tcPr marL="76916" marR="76916" marT="19229" marB="19229" anchor="ctr">
                    <a:lnL>
                      <a:noFill/>
                    </a:lnL>
                    <a:lnR>
                      <a:noFill/>
                    </a:lnR>
                    <a:lnT w="9525" cap="flat" cmpd="sng" algn="ctr">
                      <a:solidFill>
                        <a:srgbClr val="E7E7E7"/>
                      </a:solidFill>
                      <a:prstDash val="solid"/>
                      <a:round/>
                      <a:headEnd type="none" w="med" len="med"/>
                      <a:tailEnd type="none" w="med" len="med"/>
                    </a:lnT>
                    <a:lnB>
                      <a:noFill/>
                    </a:lnB>
                    <a:solidFill>
                      <a:srgbClr val="FFFFFF"/>
                    </a:solidFill>
                  </a:tcPr>
                </a:tc>
              </a:tr>
            </a:tbl>
          </a:graphicData>
        </a:graphic>
      </p:graphicFrame>
    </p:spTree>
    <p:extLst>
      <p:ext uri="{BB962C8B-B14F-4D97-AF65-F5344CB8AC3E}">
        <p14:creationId xmlns:p14="http://schemas.microsoft.com/office/powerpoint/2010/main" val="29741009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paragraph</a:t>
            </a:r>
            <a:endParaRPr lang="en-US" dirty="0"/>
          </a:p>
        </p:txBody>
      </p:sp>
      <p:sp>
        <p:nvSpPr>
          <p:cNvPr id="3" name="Content Placeholder 2"/>
          <p:cNvSpPr>
            <a:spLocks noGrp="1"/>
          </p:cNvSpPr>
          <p:nvPr>
            <p:ph idx="1"/>
          </p:nvPr>
        </p:nvSpPr>
        <p:spPr/>
        <p:txBody>
          <a:bodyPr/>
          <a:lstStyle/>
          <a:p>
            <a:pPr>
              <a:buNone/>
            </a:pPr>
            <a:r>
              <a:rPr lang="en-US" sz="3200" b="1" dirty="0">
                <a:solidFill>
                  <a:srgbClr val="B45F06"/>
                </a:solidFill>
                <a:latin typeface="Arial"/>
                <a:ea typeface="Arial"/>
                <a:cs typeface="Arial"/>
                <a:sym typeface="Arial"/>
              </a:rPr>
              <a:t>1)</a:t>
            </a:r>
            <a:r>
              <a:rPr lang="en-US" sz="3200" dirty="0">
                <a:solidFill>
                  <a:srgbClr val="073763"/>
                </a:solidFill>
                <a:latin typeface="Arial"/>
                <a:ea typeface="Arial"/>
                <a:cs typeface="Arial"/>
                <a:sym typeface="Arial"/>
              </a:rPr>
              <a:t> </a:t>
            </a:r>
            <a:r>
              <a:rPr lang="en-US" sz="3200" b="1" u="sng" dirty="0" smtClean="0">
                <a:latin typeface="Arial"/>
                <a:ea typeface="Arial"/>
                <a:cs typeface="Arial"/>
                <a:sym typeface="Arial"/>
              </a:rPr>
              <a:t>Hook</a:t>
            </a:r>
            <a:r>
              <a:rPr lang="en-US" sz="3200" dirty="0" smtClean="0">
                <a:latin typeface="Arial"/>
                <a:ea typeface="Arial"/>
                <a:cs typeface="Arial"/>
                <a:sym typeface="Arial"/>
              </a:rPr>
              <a:t> your audience.</a:t>
            </a:r>
            <a:endParaRPr lang="en-US" sz="3200" dirty="0">
              <a:latin typeface="Arial"/>
              <a:ea typeface="Arial"/>
              <a:cs typeface="Arial"/>
              <a:sym typeface="Arial"/>
            </a:endParaRPr>
          </a:p>
          <a:p>
            <a:pPr>
              <a:buNone/>
            </a:pPr>
            <a:r>
              <a:rPr lang="en-US" sz="3200" b="1" dirty="0">
                <a:solidFill>
                  <a:srgbClr val="B45F06"/>
                </a:solidFill>
                <a:latin typeface="Arial"/>
                <a:ea typeface="Arial"/>
                <a:cs typeface="Arial"/>
                <a:sym typeface="Arial"/>
              </a:rPr>
              <a:t>2)</a:t>
            </a:r>
            <a:r>
              <a:rPr lang="en-US" sz="3200" dirty="0">
                <a:latin typeface="Arial"/>
                <a:ea typeface="Arial"/>
                <a:cs typeface="Arial"/>
                <a:sym typeface="Arial"/>
              </a:rPr>
              <a:t> </a:t>
            </a:r>
            <a:r>
              <a:rPr lang="en-US" sz="3200" dirty="0" smtClean="0">
                <a:latin typeface="Arial"/>
                <a:ea typeface="Arial"/>
                <a:cs typeface="Arial"/>
                <a:sym typeface="Arial"/>
              </a:rPr>
              <a:t>Transition from hook to your specific topic.</a:t>
            </a:r>
            <a:endParaRPr lang="en-US" sz="3200" dirty="0">
              <a:latin typeface="Arial"/>
              <a:ea typeface="Arial"/>
              <a:cs typeface="Arial"/>
              <a:sym typeface="Arial"/>
            </a:endParaRPr>
          </a:p>
          <a:p>
            <a:pPr>
              <a:buNone/>
            </a:pPr>
            <a:r>
              <a:rPr lang="en-US" sz="3200" b="1" dirty="0">
                <a:solidFill>
                  <a:srgbClr val="B45F06"/>
                </a:solidFill>
                <a:latin typeface="Arial"/>
                <a:ea typeface="Arial"/>
                <a:cs typeface="Arial"/>
                <a:sym typeface="Arial"/>
              </a:rPr>
              <a:t>3)</a:t>
            </a:r>
            <a:r>
              <a:rPr lang="en-US" sz="3200" dirty="0">
                <a:solidFill>
                  <a:srgbClr val="073763"/>
                </a:solidFill>
                <a:latin typeface="Arial"/>
                <a:ea typeface="Arial"/>
                <a:cs typeface="Arial"/>
                <a:sym typeface="Arial"/>
              </a:rPr>
              <a:t> </a:t>
            </a:r>
            <a:r>
              <a:rPr lang="en-US" sz="3200" dirty="0">
                <a:latin typeface="Arial"/>
                <a:ea typeface="Arial"/>
                <a:cs typeface="Arial"/>
                <a:sym typeface="Arial"/>
              </a:rPr>
              <a:t>Describe three ways in which you will cite </a:t>
            </a:r>
            <a:r>
              <a:rPr lang="en-US" sz="3200" b="1" u="sng" dirty="0">
                <a:latin typeface="Arial"/>
                <a:ea typeface="Arial"/>
                <a:cs typeface="Arial"/>
                <a:sym typeface="Arial"/>
              </a:rPr>
              <a:t>evidence</a:t>
            </a:r>
            <a:r>
              <a:rPr lang="en-US" sz="3200" dirty="0">
                <a:latin typeface="Arial"/>
                <a:ea typeface="Arial"/>
                <a:cs typeface="Arial"/>
                <a:sym typeface="Arial"/>
              </a:rPr>
              <a:t> and support your claim.</a:t>
            </a:r>
          </a:p>
          <a:p>
            <a:endParaRPr lang="en-US" dirty="0"/>
          </a:p>
        </p:txBody>
      </p:sp>
    </p:spTree>
    <p:extLst>
      <p:ext uri="{BB962C8B-B14F-4D97-AF65-F5344CB8AC3E}">
        <p14:creationId xmlns:p14="http://schemas.microsoft.com/office/powerpoint/2010/main" val="4164833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paragraph</a:t>
            </a:r>
            <a:endParaRPr lang="en-US" dirty="0"/>
          </a:p>
        </p:txBody>
      </p:sp>
      <p:sp>
        <p:nvSpPr>
          <p:cNvPr id="4" name="Content Placeholder 3"/>
          <p:cNvSpPr>
            <a:spLocks noGrp="1"/>
          </p:cNvSpPr>
          <p:nvPr>
            <p:ph idx="1"/>
          </p:nvPr>
        </p:nvSpPr>
        <p:spPr>
          <a:xfrm>
            <a:off x="296214" y="2021983"/>
            <a:ext cx="11526592" cy="4507605"/>
          </a:xfrm>
        </p:spPr>
        <p:txBody>
          <a:bodyPr>
            <a:normAutofit fontScale="77500" lnSpcReduction="20000"/>
          </a:bodyPr>
          <a:lstStyle/>
          <a:p>
            <a:pPr marL="0" indent="0">
              <a:lnSpc>
                <a:spcPct val="120000"/>
              </a:lnSpc>
              <a:spcBef>
                <a:spcPts val="0"/>
              </a:spcBef>
              <a:spcAft>
                <a:spcPts val="0"/>
              </a:spcAft>
            </a:pPr>
            <a:r>
              <a:rPr lang="en-US" sz="4100" b="1" dirty="0"/>
              <a:t>HOOK </a:t>
            </a:r>
          </a:p>
          <a:p>
            <a:pPr marL="0" indent="0">
              <a:lnSpc>
                <a:spcPct val="120000"/>
              </a:lnSpc>
              <a:spcBef>
                <a:spcPts val="0"/>
              </a:spcBef>
              <a:spcAft>
                <a:spcPts val="0"/>
              </a:spcAft>
            </a:pPr>
            <a:r>
              <a:rPr lang="en-US" dirty="0"/>
              <a:t>Grab the reader’s attention in a thought provoking and meaningful way with an anecdote, a  rhetorical question, or a quotation. </a:t>
            </a:r>
          </a:p>
          <a:p>
            <a:pPr marL="0" indent="0">
              <a:lnSpc>
                <a:spcPct val="120000"/>
              </a:lnSpc>
              <a:spcBef>
                <a:spcPts val="0"/>
              </a:spcBef>
              <a:spcAft>
                <a:spcPts val="0"/>
              </a:spcAft>
            </a:pPr>
            <a:r>
              <a:rPr lang="en-US" dirty="0"/>
              <a:t>Read the following examples to help you form your own: </a:t>
            </a:r>
          </a:p>
          <a:p>
            <a:r>
              <a:rPr lang="en-US" dirty="0"/>
              <a:t>* </a:t>
            </a:r>
            <a:r>
              <a:rPr lang="en-US" b="1" dirty="0"/>
              <a:t>Anecdote – a short story</a:t>
            </a:r>
            <a:r>
              <a:rPr lang="en-US" dirty="0"/>
              <a:t> </a:t>
            </a:r>
          </a:p>
          <a:p>
            <a:r>
              <a:rPr lang="en-US" i="1" dirty="0"/>
              <a:t>Example: “One sunny afternoon while walking Blanca, my very sociable bullterrier, I decided  to introduce her to Phillip, the mailman. At first, she was friendly, but as Phillip turned to  leave, Blanca treacherously leaped for his buttocks and ripped off the back of Phillip’s blue  and gray trousers. Fortunately, Phillip was not injured. Nevertheless, I was very concerned  about my dog’s behavior, so I took Blanca to my veterinarian to find out why she had acted  so aggressively. Dr. Rios, Blanca’s veterinarian, explained that there were three factors  which could trigger an aggressive response from almost any dog.” </a:t>
            </a:r>
            <a:endParaRPr lang="en-US" dirty="0"/>
          </a:p>
          <a:p>
            <a:r>
              <a:rPr lang="en-US" b="1" dirty="0"/>
              <a:t>*Rhetorical Question – a question with an answer </a:t>
            </a:r>
            <a:endParaRPr lang="en-US" dirty="0"/>
          </a:p>
          <a:p>
            <a:r>
              <a:rPr lang="en-US" i="1" dirty="0"/>
              <a:t>Example: "Africa is rich. Why then are Africans poor?" </a:t>
            </a:r>
            <a:endParaRPr lang="en-US" dirty="0"/>
          </a:p>
          <a:p>
            <a:r>
              <a:rPr lang="en-US" b="1" dirty="0"/>
              <a:t>**Rhetorical Question – a question with an answer </a:t>
            </a:r>
          </a:p>
          <a:p>
            <a:r>
              <a:rPr lang="en-US" i="1" dirty="0" smtClean="0"/>
              <a:t> </a:t>
            </a:r>
            <a:r>
              <a:rPr lang="en-US" i="1" dirty="0"/>
              <a:t>Example: “’To be or not to be?’ When a despondent Prince Hamlet asked this question he was  contemplating death and suicide. The question is relevant to the challenges Western  civilization faces. Do we give in to extremism or do we stand up to the murderous jihadists  who killed 12 innocent people in Paris?”</a:t>
            </a:r>
            <a:endParaRPr lang="en-US" dirty="0"/>
          </a:p>
        </p:txBody>
      </p:sp>
    </p:spTree>
    <p:extLst>
      <p:ext uri="{BB962C8B-B14F-4D97-AF65-F5344CB8AC3E}">
        <p14:creationId xmlns:p14="http://schemas.microsoft.com/office/powerpoint/2010/main" val="2198429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paragraph</a:t>
            </a:r>
            <a:endParaRPr lang="en-US" dirty="0"/>
          </a:p>
        </p:txBody>
      </p:sp>
      <p:sp>
        <p:nvSpPr>
          <p:cNvPr id="3" name="Content Placeholder 2"/>
          <p:cNvSpPr>
            <a:spLocks noGrp="1"/>
          </p:cNvSpPr>
          <p:nvPr>
            <p:ph idx="1"/>
          </p:nvPr>
        </p:nvSpPr>
        <p:spPr>
          <a:xfrm>
            <a:off x="1024127" y="1838526"/>
            <a:ext cx="9720073" cy="4503907"/>
          </a:xfrm>
        </p:spPr>
        <p:txBody>
          <a:bodyPr>
            <a:normAutofit fontScale="92500" lnSpcReduction="10000"/>
          </a:bodyPr>
          <a:lstStyle/>
          <a:p>
            <a:pPr marL="514350" indent="-514350">
              <a:buFont typeface="+mj-lt"/>
              <a:buAutoNum type="arabicPeriod"/>
            </a:pPr>
            <a:r>
              <a:rPr lang="en-US" b="1" dirty="0"/>
              <a:t>Begin with a simile or a metaphor.</a:t>
            </a:r>
          </a:p>
          <a:p>
            <a:pPr marL="797814" lvl="1" indent="-514350"/>
            <a:r>
              <a:rPr lang="en-US" dirty="0"/>
              <a:t>My life has been a carnival. </a:t>
            </a:r>
          </a:p>
          <a:p>
            <a:pPr marL="797814" lvl="1" indent="-514350"/>
            <a:r>
              <a:rPr lang="en-US" dirty="0"/>
              <a:t>My family is like an open book.</a:t>
            </a:r>
          </a:p>
          <a:p>
            <a:pPr marL="514350" indent="-514350">
              <a:buFont typeface="+mj-lt"/>
              <a:buAutoNum type="arabicPeriod"/>
            </a:pPr>
            <a:r>
              <a:rPr lang="en-US" b="1" dirty="0"/>
              <a:t>Begin with a definition.</a:t>
            </a:r>
            <a:endParaRPr lang="en-US" dirty="0"/>
          </a:p>
          <a:p>
            <a:pPr marL="797814" lvl="1" indent="-514350"/>
            <a:r>
              <a:rPr lang="en-US" dirty="0"/>
              <a:t>Insanity in its entirety is doing the same thing over and over again expecting a different result. This is the case in Joseph Heller’s novel </a:t>
            </a:r>
            <a:r>
              <a:rPr lang="en-US" i="1" dirty="0"/>
              <a:t>Catch 22</a:t>
            </a:r>
            <a:r>
              <a:rPr lang="en-US" dirty="0"/>
              <a:t>.</a:t>
            </a:r>
          </a:p>
          <a:p>
            <a:pPr marL="514350" indent="-514350">
              <a:buFont typeface="+mj-lt"/>
              <a:buAutoNum type="arabicPeriod"/>
            </a:pPr>
            <a:r>
              <a:rPr lang="en-US" b="1" dirty="0"/>
              <a:t>Begin with a comparison to a well-known person or celebrity.</a:t>
            </a:r>
            <a:endParaRPr lang="en-US" dirty="0"/>
          </a:p>
          <a:p>
            <a:pPr marL="797814" lvl="1" indent="-514350"/>
            <a:r>
              <a:rPr lang="en-US" dirty="0"/>
              <a:t>When addressing the topic of influential leaders it is difficult to refrain from mentioning the great Abraham Lincoln, the sixteenth President of the USA.</a:t>
            </a:r>
          </a:p>
          <a:p>
            <a:pPr marL="514350" indent="-514350">
              <a:buFont typeface="+mj-lt"/>
              <a:buAutoNum type="arabicPeriod"/>
            </a:pPr>
            <a:r>
              <a:rPr lang="en-US" b="1" dirty="0"/>
              <a:t>Begin with placing yourself in the future.</a:t>
            </a:r>
            <a:endParaRPr lang="en-US" dirty="0"/>
          </a:p>
          <a:p>
            <a:pPr marL="797814" lvl="1" indent="-514350"/>
            <a:r>
              <a:rPr lang="en-US" dirty="0"/>
              <a:t>In the year 2012 I see myself as a supreme ballerina performing in Camelot at the Kennedy Center in Washington, D.C.</a:t>
            </a:r>
          </a:p>
          <a:p>
            <a:pPr marL="514350" indent="-514350">
              <a:buFont typeface="+mj-lt"/>
              <a:buAutoNum type="arabicPeriod"/>
            </a:pPr>
            <a:r>
              <a:rPr lang="en-US" b="1" dirty="0"/>
              <a:t>Begin with a dilemma.</a:t>
            </a:r>
            <a:endParaRPr lang="en-US" dirty="0"/>
          </a:p>
          <a:p>
            <a:pPr marL="797814" lvl="1" indent="-514350"/>
            <a:r>
              <a:rPr lang="en-US" dirty="0"/>
              <a:t>Deciding to attend Hampton Roads Academy, a private school, was one of my most difficult decisions.</a:t>
            </a:r>
          </a:p>
        </p:txBody>
      </p:sp>
    </p:spTree>
    <p:extLst>
      <p:ext uri="{BB962C8B-B14F-4D97-AF65-F5344CB8AC3E}">
        <p14:creationId xmlns:p14="http://schemas.microsoft.com/office/powerpoint/2010/main" val="2833284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paragraph</a:t>
            </a:r>
            <a:endParaRPr lang="en-US" dirty="0"/>
          </a:p>
        </p:txBody>
      </p:sp>
      <p:sp>
        <p:nvSpPr>
          <p:cNvPr id="3" name="Content Placeholder 2"/>
          <p:cNvSpPr>
            <a:spLocks noGrp="1"/>
          </p:cNvSpPr>
          <p:nvPr>
            <p:ph idx="1"/>
          </p:nvPr>
        </p:nvSpPr>
        <p:spPr>
          <a:xfrm>
            <a:off x="669702" y="1815921"/>
            <a:ext cx="10625070" cy="4493439"/>
          </a:xfrm>
        </p:spPr>
        <p:txBody>
          <a:bodyPr>
            <a:normAutofit fontScale="92500" lnSpcReduction="10000"/>
          </a:bodyPr>
          <a:lstStyle/>
          <a:p>
            <a:pPr marL="0" indent="0" algn="ctr">
              <a:buNone/>
            </a:pPr>
            <a:r>
              <a:rPr lang="en-US" i="1" dirty="0">
                <a:solidFill>
                  <a:srgbClr val="000000"/>
                </a:solidFill>
                <a:latin typeface="book Antiqua"/>
              </a:rPr>
              <a:t>A Thesis Statement:</a:t>
            </a:r>
            <a:r>
              <a:rPr lang="en-US" dirty="0"/>
              <a:t/>
            </a:r>
            <a:br>
              <a:rPr lang="en-US" dirty="0"/>
            </a:br>
            <a:r>
              <a:rPr lang="en-US" dirty="0">
                <a:solidFill>
                  <a:srgbClr val="000000"/>
                </a:solidFill>
                <a:latin typeface="book Antiqua"/>
              </a:rPr>
              <a:t>has a clearly stated </a:t>
            </a:r>
            <a:r>
              <a:rPr lang="en-US" b="1" dirty="0">
                <a:solidFill>
                  <a:srgbClr val="FF0000"/>
                </a:solidFill>
                <a:latin typeface="book Antiqua"/>
              </a:rPr>
              <a:t>opinion</a:t>
            </a:r>
            <a:r>
              <a:rPr lang="en-US" dirty="0">
                <a:solidFill>
                  <a:srgbClr val="000000"/>
                </a:solidFill>
                <a:latin typeface="book Antiqua"/>
              </a:rPr>
              <a:t>,</a:t>
            </a:r>
            <a:r>
              <a:rPr lang="en-US" dirty="0"/>
              <a:t/>
            </a:r>
            <a:br>
              <a:rPr lang="en-US" dirty="0"/>
            </a:br>
            <a:r>
              <a:rPr lang="en-US" dirty="0">
                <a:solidFill>
                  <a:srgbClr val="000000"/>
                </a:solidFill>
                <a:latin typeface="book Antiqua"/>
              </a:rPr>
              <a:t>but does </a:t>
            </a:r>
            <a:r>
              <a:rPr lang="en-US" b="1" dirty="0">
                <a:solidFill>
                  <a:srgbClr val="FF0000"/>
                </a:solidFill>
                <a:latin typeface="book Antiqua"/>
              </a:rPr>
              <a:t>not bluntly announce</a:t>
            </a:r>
            <a:r>
              <a:rPr lang="en-US" dirty="0">
                <a:solidFill>
                  <a:srgbClr val="000000"/>
                </a:solidFill>
                <a:latin typeface="book Antiqua"/>
              </a:rPr>
              <a:t> the opinion ("In this essay I will..."), </a:t>
            </a:r>
            <a:r>
              <a:rPr lang="en-US" dirty="0"/>
              <a:t/>
            </a:r>
            <a:br>
              <a:rPr lang="en-US" dirty="0"/>
            </a:br>
            <a:r>
              <a:rPr lang="en-US" dirty="0">
                <a:solidFill>
                  <a:srgbClr val="000000"/>
                </a:solidFill>
                <a:latin typeface="book Antiqua"/>
              </a:rPr>
              <a:t>is </a:t>
            </a:r>
            <a:r>
              <a:rPr lang="en-US" b="1" dirty="0">
                <a:solidFill>
                  <a:srgbClr val="FF0000"/>
                </a:solidFill>
                <a:latin typeface="book Antiqua"/>
              </a:rPr>
              <a:t>narrow</a:t>
            </a:r>
            <a:r>
              <a:rPr lang="en-US" dirty="0">
                <a:solidFill>
                  <a:srgbClr val="000000"/>
                </a:solidFill>
                <a:latin typeface="book Antiqua"/>
              </a:rPr>
              <a:t> enough to write a focused essay, </a:t>
            </a:r>
            <a:r>
              <a:rPr lang="en-US" dirty="0"/>
              <a:t/>
            </a:r>
            <a:br>
              <a:rPr lang="en-US" dirty="0"/>
            </a:br>
            <a:r>
              <a:rPr lang="en-US" dirty="0">
                <a:solidFill>
                  <a:srgbClr val="000000"/>
                </a:solidFill>
                <a:latin typeface="book Antiqua"/>
              </a:rPr>
              <a:t>but is also </a:t>
            </a:r>
            <a:r>
              <a:rPr lang="en-US" b="1" dirty="0">
                <a:solidFill>
                  <a:srgbClr val="FF0000"/>
                </a:solidFill>
                <a:latin typeface="book Antiqua"/>
              </a:rPr>
              <a:t>broad</a:t>
            </a:r>
            <a:r>
              <a:rPr lang="en-US" dirty="0">
                <a:solidFill>
                  <a:srgbClr val="000000"/>
                </a:solidFill>
                <a:latin typeface="book Antiqua"/>
              </a:rPr>
              <a:t> enough to write at least 3 body paragraphs, </a:t>
            </a:r>
            <a:r>
              <a:rPr lang="en-US" dirty="0"/>
              <a:t/>
            </a:r>
            <a:br>
              <a:rPr lang="en-US" dirty="0"/>
            </a:br>
            <a:r>
              <a:rPr lang="en-US" dirty="0">
                <a:solidFill>
                  <a:srgbClr val="000000"/>
                </a:solidFill>
                <a:latin typeface="book Antiqua"/>
              </a:rPr>
              <a:t>is clearly stated in </a:t>
            </a:r>
            <a:r>
              <a:rPr lang="en-US" b="1" dirty="0">
                <a:solidFill>
                  <a:srgbClr val="FF0000"/>
                </a:solidFill>
                <a:latin typeface="book Antiqua"/>
              </a:rPr>
              <a:t>specific</a:t>
            </a:r>
            <a:r>
              <a:rPr lang="en-US" dirty="0">
                <a:solidFill>
                  <a:srgbClr val="000000"/>
                </a:solidFill>
                <a:latin typeface="book Antiqua"/>
              </a:rPr>
              <a:t> terms, </a:t>
            </a:r>
            <a:r>
              <a:rPr lang="en-US" dirty="0"/>
              <a:t/>
            </a:r>
            <a:br>
              <a:rPr lang="en-US" dirty="0"/>
            </a:br>
            <a:r>
              <a:rPr lang="en-US" dirty="0">
                <a:solidFill>
                  <a:srgbClr val="000000"/>
                </a:solidFill>
                <a:latin typeface="book Antiqua"/>
              </a:rPr>
              <a:t>is </a:t>
            </a:r>
            <a:r>
              <a:rPr lang="en-US" b="1" dirty="0">
                <a:solidFill>
                  <a:srgbClr val="FF0000"/>
                </a:solidFill>
                <a:latin typeface="book Antiqua"/>
              </a:rPr>
              <a:t>easily recognized</a:t>
            </a:r>
            <a:r>
              <a:rPr lang="en-US" dirty="0">
                <a:solidFill>
                  <a:srgbClr val="000000"/>
                </a:solidFill>
                <a:latin typeface="book Antiqua"/>
              </a:rPr>
              <a:t> as the main idea, </a:t>
            </a:r>
            <a:br>
              <a:rPr lang="en-US" dirty="0">
                <a:solidFill>
                  <a:srgbClr val="000000"/>
                </a:solidFill>
                <a:latin typeface="book Antiqua"/>
              </a:rPr>
            </a:br>
            <a:r>
              <a:rPr lang="en-US" dirty="0">
                <a:solidFill>
                  <a:srgbClr val="000000"/>
                </a:solidFill>
                <a:latin typeface="book Antiqua"/>
              </a:rPr>
              <a:t>is forceful and </a:t>
            </a:r>
            <a:r>
              <a:rPr lang="en-US" b="1" dirty="0">
                <a:solidFill>
                  <a:srgbClr val="FF0000"/>
                </a:solidFill>
                <a:latin typeface="book Antiqua"/>
              </a:rPr>
              <a:t>direct</a:t>
            </a:r>
            <a:r>
              <a:rPr lang="en-US" dirty="0">
                <a:solidFill>
                  <a:srgbClr val="000000"/>
                </a:solidFill>
                <a:latin typeface="book Antiqua"/>
              </a:rPr>
              <a:t>, </a:t>
            </a:r>
            <a:br>
              <a:rPr lang="en-US" dirty="0">
                <a:solidFill>
                  <a:srgbClr val="000000"/>
                </a:solidFill>
                <a:latin typeface="book Antiqua"/>
              </a:rPr>
            </a:br>
            <a:r>
              <a:rPr lang="en-US" dirty="0">
                <a:solidFill>
                  <a:srgbClr val="000000"/>
                </a:solidFill>
                <a:latin typeface="book Antiqua"/>
              </a:rPr>
              <a:t>is </a:t>
            </a:r>
            <a:r>
              <a:rPr lang="en-US" b="1" dirty="0">
                <a:solidFill>
                  <a:srgbClr val="FF0000"/>
                </a:solidFill>
                <a:latin typeface="book Antiqua"/>
              </a:rPr>
              <a:t>not softened</a:t>
            </a:r>
            <a:r>
              <a:rPr lang="en-US" dirty="0">
                <a:solidFill>
                  <a:srgbClr val="000000"/>
                </a:solidFill>
                <a:latin typeface="book Antiqua"/>
              </a:rPr>
              <a:t> with token phrases ("in my opinion" or "I think"), and</a:t>
            </a:r>
            <a:br>
              <a:rPr lang="en-US" dirty="0">
                <a:solidFill>
                  <a:srgbClr val="000000"/>
                </a:solidFill>
                <a:latin typeface="book Antiqua"/>
              </a:rPr>
            </a:br>
            <a:r>
              <a:rPr lang="en-US" b="1" dirty="0">
                <a:solidFill>
                  <a:srgbClr val="FF0000"/>
                </a:solidFill>
                <a:latin typeface="book Antiqua"/>
              </a:rPr>
              <a:t>can</a:t>
            </a:r>
            <a:r>
              <a:rPr lang="en-US" dirty="0">
                <a:solidFill>
                  <a:srgbClr val="FF0000"/>
                </a:solidFill>
                <a:latin typeface="book Antiqua"/>
              </a:rPr>
              <a:t> </a:t>
            </a:r>
            <a:r>
              <a:rPr lang="en-US" b="1" dirty="0">
                <a:solidFill>
                  <a:srgbClr val="FF0000"/>
                </a:solidFill>
                <a:latin typeface="book Antiqua"/>
              </a:rPr>
              <a:t>list</a:t>
            </a:r>
            <a:r>
              <a:rPr lang="en-US" dirty="0">
                <a:solidFill>
                  <a:srgbClr val="000000"/>
                </a:solidFill>
                <a:latin typeface="book Antiqua"/>
              </a:rPr>
              <a:t> the 3 main points that will be made</a:t>
            </a:r>
            <a:r>
              <a:rPr lang="en-US" dirty="0" smtClean="0">
                <a:solidFill>
                  <a:srgbClr val="000000"/>
                </a:solidFill>
                <a:latin typeface="book Antiqua"/>
              </a:rPr>
              <a:t>.</a:t>
            </a:r>
          </a:p>
          <a:p>
            <a:pPr marL="0" indent="0">
              <a:buNone/>
            </a:pPr>
            <a:r>
              <a:rPr lang="en-US" dirty="0" smtClean="0"/>
              <a:t>Example: “It </a:t>
            </a:r>
            <a:r>
              <a:rPr lang="en-US" dirty="0"/>
              <a:t>is too late to save earth; therefore, humans should immediately set a date for their relocation to Mars where, with proper planning, they can avoid issues of famine, war, and global warming</a:t>
            </a:r>
            <a:r>
              <a:rPr lang="en-US" dirty="0" smtClean="0"/>
              <a:t>.”</a:t>
            </a:r>
          </a:p>
          <a:p>
            <a:pPr marL="0" indent="0">
              <a:buNone/>
            </a:pPr>
            <a:r>
              <a:rPr lang="en-US" dirty="0" smtClean="0"/>
              <a:t>Example: Marijuana </a:t>
            </a:r>
            <a:r>
              <a:rPr lang="en-US" dirty="0"/>
              <a:t>has numerous medical applications, such as treating symptoms of epilepsy, cancer, and glaucoma. Legalizing the use of marijuana in the U.S. will greatly benefit the medical sector by giving physicians access to this lifesaving drug.</a:t>
            </a:r>
            <a:endParaRPr lang="en-US" dirty="0" smtClean="0"/>
          </a:p>
          <a:p>
            <a:endParaRPr lang="en-US" dirty="0" smtClean="0"/>
          </a:p>
          <a:p>
            <a:endParaRPr lang="en-US" dirty="0"/>
          </a:p>
        </p:txBody>
      </p:sp>
    </p:spTree>
    <p:extLst>
      <p:ext uri="{BB962C8B-B14F-4D97-AF65-F5344CB8AC3E}">
        <p14:creationId xmlns:p14="http://schemas.microsoft.com/office/powerpoint/2010/main" val="2799137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introduction paragraph</a:t>
            </a:r>
            <a:endParaRPr lang="en-US" dirty="0"/>
          </a:p>
        </p:txBody>
      </p:sp>
      <p:sp>
        <p:nvSpPr>
          <p:cNvPr id="3" name="Content Placeholder 2"/>
          <p:cNvSpPr>
            <a:spLocks noGrp="1"/>
          </p:cNvSpPr>
          <p:nvPr>
            <p:ph idx="1"/>
          </p:nvPr>
        </p:nvSpPr>
        <p:spPr/>
        <p:txBody>
          <a:bodyPr/>
          <a:lstStyle/>
          <a:p>
            <a:r>
              <a:rPr lang="en-US" dirty="0"/>
              <a:t>The Main Claim with Three Supporting Arguments THESIS STATEMENT</a:t>
            </a:r>
          </a:p>
          <a:p>
            <a:pPr marL="128016" lvl="1" indent="0">
              <a:buNone/>
            </a:pPr>
            <a:endParaRPr lang="en-US" sz="2400" dirty="0" smtClean="0"/>
          </a:p>
          <a:p>
            <a:pPr marL="128016" lvl="1" indent="0">
              <a:buNone/>
            </a:pPr>
            <a:r>
              <a:rPr lang="en-US" sz="2400" dirty="0"/>
              <a:t>	</a:t>
            </a:r>
            <a:r>
              <a:rPr lang="en-US" sz="2400" dirty="0" smtClean="0"/>
              <a:t>Imagine </a:t>
            </a:r>
            <a:r>
              <a:rPr lang="en-US" sz="2400" dirty="0"/>
              <a:t>you are taking a math test, but you just cannot concentrate. What you really need is a  piece of gum to chew so that you can chew on that difficult problem involving the slope equation  that you cannot possibly remember. Everyone wants that refreshing piece of gum in his or her  mouth during school. The controversy in schools today however is that students are not allowed  this luxury. Students face punishment and are accused of creating a dirty school environment  because of gum chewing. </a:t>
            </a:r>
            <a:r>
              <a:rPr lang="en-US" sz="2400" u="sng" dirty="0"/>
              <a:t>Schools should allow students to chew gum because it can help  students perform better on tests, it increases student concentration, and it increases  student participation in </a:t>
            </a:r>
            <a:r>
              <a:rPr lang="en-US" sz="2400" u="sng" dirty="0" smtClean="0"/>
              <a:t>class.</a:t>
            </a:r>
            <a:endParaRPr lang="en-US" sz="2400" u="sng" dirty="0"/>
          </a:p>
          <a:p>
            <a:endParaRPr lang="en-US" dirty="0"/>
          </a:p>
        </p:txBody>
      </p:sp>
    </p:spTree>
    <p:extLst>
      <p:ext uri="{BB962C8B-B14F-4D97-AF65-F5344CB8AC3E}">
        <p14:creationId xmlns:p14="http://schemas.microsoft.com/office/powerpoint/2010/main" val="2888752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paragraph</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sz="4800" dirty="0" smtClean="0"/>
              <a:t>Why is this Topic Important?</a:t>
            </a:r>
          </a:p>
          <a:p>
            <a:pPr>
              <a:buFont typeface="Wingdings" panose="05000000000000000000" pitchFamily="2" charset="2"/>
              <a:buChar char="v"/>
            </a:pPr>
            <a:r>
              <a:rPr lang="en-US" sz="4800" dirty="0" smtClean="0"/>
              <a:t>Important Definitions</a:t>
            </a:r>
          </a:p>
          <a:p>
            <a:pPr>
              <a:buFont typeface="Wingdings" panose="05000000000000000000" pitchFamily="2" charset="2"/>
              <a:buChar char="v"/>
            </a:pPr>
            <a:r>
              <a:rPr lang="en-US" sz="4800" dirty="0" smtClean="0"/>
              <a:t>Important Laws or court cases.</a:t>
            </a:r>
            <a:endParaRPr lang="en-US" sz="4800" dirty="0"/>
          </a:p>
        </p:txBody>
      </p:sp>
    </p:spTree>
    <p:extLst>
      <p:ext uri="{BB962C8B-B14F-4D97-AF65-F5344CB8AC3E}">
        <p14:creationId xmlns:p14="http://schemas.microsoft.com/office/powerpoint/2010/main" val="3978399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Paragraph</a:t>
            </a:r>
            <a:endParaRPr lang="en-US" dirty="0"/>
          </a:p>
        </p:txBody>
      </p:sp>
      <p:sp>
        <p:nvSpPr>
          <p:cNvPr id="5" name="Content Placeholder 4"/>
          <p:cNvSpPr>
            <a:spLocks noGrp="1"/>
          </p:cNvSpPr>
          <p:nvPr>
            <p:ph idx="1"/>
          </p:nvPr>
        </p:nvSpPr>
        <p:spPr>
          <a:xfrm>
            <a:off x="1011249" y="2182968"/>
            <a:ext cx="9720073" cy="4023360"/>
          </a:xfrm>
        </p:spPr>
        <p:txBody>
          <a:bodyPr/>
          <a:lstStyle/>
          <a:p>
            <a:r>
              <a:rPr lang="en-US" sz="3600" dirty="0" smtClean="0"/>
              <a:t>*For </a:t>
            </a:r>
            <a:r>
              <a:rPr lang="en-US" sz="3600" dirty="0"/>
              <a:t>the purpose of this essay, _____ is defined as ___________.</a:t>
            </a:r>
          </a:p>
          <a:p>
            <a:endParaRPr lang="en-US" sz="3600" dirty="0"/>
          </a:p>
          <a:p>
            <a:r>
              <a:rPr lang="en-US" sz="3600" dirty="0" smtClean="0"/>
              <a:t>*Although </a:t>
            </a:r>
            <a:r>
              <a:rPr lang="en-US" sz="3600" dirty="0"/>
              <a:t>many may think of ________ as being just another ________, it is actually defined as _______________________.</a:t>
            </a:r>
          </a:p>
          <a:p>
            <a:endParaRPr lang="en-US" dirty="0"/>
          </a:p>
        </p:txBody>
      </p:sp>
    </p:spTree>
    <p:extLst>
      <p:ext uri="{BB962C8B-B14F-4D97-AF65-F5344CB8AC3E}">
        <p14:creationId xmlns:p14="http://schemas.microsoft.com/office/powerpoint/2010/main" val="4239180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Paragraph</a:t>
            </a:r>
            <a:endParaRPr lang="en-US" dirty="0"/>
          </a:p>
        </p:txBody>
      </p:sp>
      <p:sp>
        <p:nvSpPr>
          <p:cNvPr id="3" name="Content Placeholder 2"/>
          <p:cNvSpPr>
            <a:spLocks noGrp="1"/>
          </p:cNvSpPr>
          <p:nvPr>
            <p:ph idx="1"/>
          </p:nvPr>
        </p:nvSpPr>
        <p:spPr>
          <a:xfrm>
            <a:off x="695460" y="1764405"/>
            <a:ext cx="10048742" cy="4881093"/>
          </a:xfrm>
        </p:spPr>
        <p:txBody>
          <a:bodyPr>
            <a:normAutofit fontScale="47500" lnSpcReduction="20000"/>
          </a:bodyPr>
          <a:lstStyle/>
          <a:p>
            <a:r>
              <a:rPr lang="en-US" sz="3100" dirty="0"/>
              <a:t>EXPLAIN,THE,ISSUE</a:t>
            </a:r>
          </a:p>
          <a:p>
            <a:r>
              <a:rPr lang="en-US" sz="3100" dirty="0"/>
              <a:t>Introduce the issue that your essay will be about before you state your thesis. Why is it an issue? </a:t>
            </a:r>
          </a:p>
          <a:p>
            <a:r>
              <a:rPr lang="en-US" sz="3100" dirty="0"/>
              <a:t>Why is it a problem or controversy? </a:t>
            </a:r>
          </a:p>
          <a:p>
            <a:r>
              <a:rPr lang="en-US" sz="3100" dirty="0"/>
              <a:t>The following are sentence starters or frames that you can start with, although it should be </a:t>
            </a:r>
          </a:p>
          <a:p>
            <a:r>
              <a:rPr lang="en-US" sz="3100" dirty="0"/>
              <a:t>longer than 1 sentence:</a:t>
            </a:r>
          </a:p>
          <a:p>
            <a:r>
              <a:rPr lang="en-US" sz="3100" dirty="0"/>
              <a:t>* The issue of _______________ is a complex one. What it is about is__________.</a:t>
            </a:r>
          </a:p>
          <a:p>
            <a:r>
              <a:rPr lang="en-US" sz="3100" dirty="0"/>
              <a:t>* The question everyone’s asking is,______?</a:t>
            </a:r>
          </a:p>
          <a:p>
            <a:r>
              <a:rPr lang="en-US" sz="3100" dirty="0"/>
              <a:t>* Here’s the controversy: _______________. </a:t>
            </a:r>
          </a:p>
          <a:p>
            <a:r>
              <a:rPr lang="en-US" sz="3100" dirty="0"/>
              <a:t>* We all need to consider ________________. </a:t>
            </a:r>
          </a:p>
          <a:p>
            <a:r>
              <a:rPr lang="en-US" sz="3100" dirty="0"/>
              <a:t>* The debate is about ___________________. </a:t>
            </a:r>
          </a:p>
          <a:p>
            <a:r>
              <a:rPr lang="en-US" sz="3100" dirty="0"/>
              <a:t>* The issue to grapple with is ____________. </a:t>
            </a:r>
          </a:p>
          <a:p>
            <a:r>
              <a:rPr lang="en-US" sz="3100" dirty="0"/>
              <a:t>* The problem is ________________________. </a:t>
            </a:r>
          </a:p>
          <a:p>
            <a:r>
              <a:rPr lang="en-US" sz="3100" dirty="0"/>
              <a:t>* We need to determine if _______________ because ___________________.</a:t>
            </a:r>
          </a:p>
          <a:p>
            <a:r>
              <a:rPr lang="en-US" sz="3100" dirty="0"/>
              <a:t>* It will be important to decide ___________ because__________________.</a:t>
            </a:r>
          </a:p>
          <a:p>
            <a:endParaRPr lang="en-US" dirty="0"/>
          </a:p>
        </p:txBody>
      </p:sp>
    </p:spTree>
    <p:extLst>
      <p:ext uri="{BB962C8B-B14F-4D97-AF65-F5344CB8AC3E}">
        <p14:creationId xmlns:p14="http://schemas.microsoft.com/office/powerpoint/2010/main" val="12875912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366</TotalTime>
  <Words>846</Words>
  <Application>Microsoft Office PowerPoint</Application>
  <PresentationFormat>Widescreen</PresentationFormat>
  <Paragraphs>83</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book Antiqua</vt:lpstr>
      <vt:lpstr>Tw Cen MT</vt:lpstr>
      <vt:lpstr>Tw Cen MT Condensed</vt:lpstr>
      <vt:lpstr>Wingdings</vt:lpstr>
      <vt:lpstr>Wingdings 3</vt:lpstr>
      <vt:lpstr>Integral</vt:lpstr>
      <vt:lpstr>Pro Argument Essay</vt:lpstr>
      <vt:lpstr>Introduction paragraph</vt:lpstr>
      <vt:lpstr>Introduction paragraph</vt:lpstr>
      <vt:lpstr>Introduction paragraph</vt:lpstr>
      <vt:lpstr>Introduction paragraph</vt:lpstr>
      <vt:lpstr>Sample introduction paragraph</vt:lpstr>
      <vt:lpstr>Background paragraph</vt:lpstr>
      <vt:lpstr>Background Paragraph</vt:lpstr>
      <vt:lpstr>Background Paragraph</vt:lpstr>
      <vt:lpstr>Sample Background essay</vt:lpstr>
      <vt:lpstr>Transition words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 Argument Essay</dc:title>
  <dc:creator>Ransom, Jacquetta</dc:creator>
  <cp:lastModifiedBy>Jackson, Robert</cp:lastModifiedBy>
  <cp:revision>16</cp:revision>
  <dcterms:created xsi:type="dcterms:W3CDTF">2015-11-17T17:31:03Z</dcterms:created>
  <dcterms:modified xsi:type="dcterms:W3CDTF">2017-02-08T12:13:43Z</dcterms:modified>
</cp:coreProperties>
</file>